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D3472-254E-4BF5-8C00-E9992224D8DA}" type="datetimeFigureOut">
              <a:rPr lang="en-US" smtClean="0"/>
              <a:pPr/>
              <a:t>5/21/2009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2AF3079E-2DCC-46D2-ABC5-CA3E7C70E81A}"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8D3472-254E-4BF5-8C00-E9992224D8DA}" type="datetimeFigureOut">
              <a:rPr lang="en-US" smtClean="0"/>
              <a:pPr/>
              <a:t>5/21/2009</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F3079E-2DCC-46D2-ABC5-CA3E7C70E81A}"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FF99CC"/>
            </a:gs>
            <a:gs pos="17999">
              <a:srgbClr val="99CCFF"/>
            </a:gs>
            <a:gs pos="36000">
              <a:srgbClr val="9966FF"/>
            </a:gs>
            <a:gs pos="61000">
              <a:srgbClr val="CC99FF"/>
            </a:gs>
            <a:gs pos="82001">
              <a:srgbClr val="99CCFF"/>
            </a:gs>
            <a:gs pos="100000">
              <a:srgbClr val="CCCC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85786" y="1285860"/>
            <a:ext cx="8029604" cy="1743086"/>
          </a:xfrm>
          <a:ln>
            <a:noFill/>
          </a:ln>
          <a:effectLst>
            <a:outerShdw blurRad="225425" dist="50800" dir="5220000" algn="ctr">
              <a:srgbClr val="000000">
                <a:alpha val="33000"/>
              </a:srgbClr>
            </a:outerShdw>
            <a:reflection blurRad="6350" stA="50000" endA="300" endPos="55500" dist="101600" dir="5400000" sy="-100000" algn="bl" rotWithShape="0"/>
          </a:effectLst>
        </p:spPr>
        <p:txBody>
          <a:bodyPr>
            <a:normAutofit/>
          </a:bodyPr>
          <a:lstStyle/>
          <a:p>
            <a:r>
              <a:rPr lang="en-AU" sz="6000" dirty="0" smtClean="0">
                <a:latin typeface="Hobo Std" pitchFamily="50" charset="0"/>
              </a:rPr>
              <a:t>Electronic Monitoring</a:t>
            </a:r>
            <a:endParaRPr lang="en-AU" sz="6000" dirty="0">
              <a:latin typeface="Hobo Std" pitchFamily="50" charset="0"/>
            </a:endParaRPr>
          </a:p>
        </p:txBody>
      </p:sp>
      <p:sp>
        <p:nvSpPr>
          <p:cNvPr id="3" name="Subtitle 2"/>
          <p:cNvSpPr>
            <a:spLocks noGrp="1"/>
          </p:cNvSpPr>
          <p:nvPr>
            <p:ph type="subTitle" idx="1"/>
          </p:nvPr>
        </p:nvSpPr>
        <p:spPr>
          <a:xfrm>
            <a:off x="1428728" y="4143380"/>
            <a:ext cx="6400800" cy="1752600"/>
          </a:xfrm>
        </p:spPr>
        <p:txBody>
          <a:bodyPr/>
          <a:lstStyle/>
          <a:p>
            <a:r>
              <a:rPr lang="en-AU" dirty="0" smtClean="0">
                <a:solidFill>
                  <a:srgbClr val="92D050"/>
                </a:solidFill>
              </a:rPr>
              <a:t>ByBrendanMalindaRachael</a:t>
            </a:r>
            <a:endParaRPr lang="en-AU" dirty="0">
              <a:solidFill>
                <a:srgbClr val="92D05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97000">
              <a:schemeClr val="bg1">
                <a:lumMod val="75000"/>
                <a:alpha val="0"/>
              </a:schemeClr>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latin typeface="Hobo Std" pitchFamily="50" charset="0"/>
              </a:rPr>
              <a:t>Electronic Monitoring</a:t>
            </a:r>
            <a:endParaRPr lang="en-AU" dirty="0">
              <a:latin typeface="Hobo Std" pitchFamily="50" charset="0"/>
            </a:endParaRPr>
          </a:p>
        </p:txBody>
      </p:sp>
      <p:sp>
        <p:nvSpPr>
          <p:cNvPr id="3" name="Content Placeholder 2"/>
          <p:cNvSpPr>
            <a:spLocks noGrp="1"/>
          </p:cNvSpPr>
          <p:nvPr>
            <p:ph idx="1"/>
          </p:nvPr>
        </p:nvSpPr>
        <p:spPr/>
        <p:txBody>
          <a:bodyPr>
            <a:normAutofit/>
          </a:bodyPr>
          <a:lstStyle/>
          <a:p>
            <a:pPr>
              <a:buNone/>
            </a:pPr>
            <a:r>
              <a:rPr lang="en-AU" dirty="0" smtClean="0">
                <a:latin typeface="Arno Pro Light Display" pitchFamily="18" charset="0"/>
              </a:rPr>
              <a:t>	Electronic monitoring can take many forms, this happens because technology is becoming cheaper and very powerful such as wireless communication, GPS applications. Softwares that are very powerful enable amounts of emails and phone calls to be recorded and processed easy and has large storage spaces. In today's society electronic monitoring is encouraging people to stop combat crime and terrorism.</a:t>
            </a:r>
            <a:endParaRPr lang="en-AU" dirty="0">
              <a:latin typeface="Arno Pro Light Display"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71000">
              <a:srgbClr val="FF99CC">
                <a:alpha val="0"/>
              </a:srgbClr>
            </a:gs>
            <a:gs pos="25000">
              <a:srgbClr val="21D6E0"/>
            </a:gs>
            <a:gs pos="75000">
              <a:srgbClr val="0087E6"/>
            </a:gs>
            <a:gs pos="100000">
              <a:srgbClr val="005CB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Hobo Std" pitchFamily="50" charset="0"/>
              </a:rPr>
              <a:t>Employee Monitoring</a:t>
            </a:r>
            <a:endParaRPr lang="en-AU" dirty="0">
              <a:latin typeface="Hobo Std" pitchFamily="50" charset="0"/>
            </a:endParaRPr>
          </a:p>
        </p:txBody>
      </p:sp>
      <p:pic>
        <p:nvPicPr>
          <p:cNvPr id="4" name="Content Placeholder 3" descr="BUSIN013.WMF"/>
          <p:cNvPicPr>
            <a:picLocks noGrp="1" noChangeAspect="1"/>
          </p:cNvPicPr>
          <p:nvPr>
            <p:ph idx="1"/>
          </p:nvPr>
        </p:nvPicPr>
        <p:blipFill>
          <a:blip r:embed="rId2"/>
          <a:stretch>
            <a:fillRect/>
          </a:stretch>
        </p:blipFill>
        <p:spPr>
          <a:xfrm>
            <a:off x="3286116" y="571480"/>
            <a:ext cx="4500594" cy="3981422"/>
          </a:xfrm>
        </p:spPr>
      </p:pic>
      <p:sp>
        <p:nvSpPr>
          <p:cNvPr id="6" name="TextBox 5"/>
          <p:cNvSpPr txBox="1"/>
          <p:nvPr/>
        </p:nvSpPr>
        <p:spPr>
          <a:xfrm>
            <a:off x="285720" y="1285860"/>
            <a:ext cx="3214710" cy="1938992"/>
          </a:xfrm>
          <a:prstGeom prst="rect">
            <a:avLst/>
          </a:prstGeom>
          <a:noFill/>
        </p:spPr>
        <p:txBody>
          <a:bodyPr wrap="square" rtlCol="0">
            <a:spAutoFit/>
          </a:bodyPr>
          <a:lstStyle/>
          <a:p>
            <a:r>
              <a:rPr lang="en-AU" sz="2000" dirty="0" smtClean="0">
                <a:latin typeface="Arno Pro Light Display" pitchFamily="18" charset="0"/>
              </a:rPr>
              <a:t>Definition: Involves the use of computers to observe, record and review an individuals use of a computer, including communications such as email, keyboard activity and website visits.</a:t>
            </a:r>
            <a:endParaRPr lang="en-AU" sz="2000" dirty="0">
              <a:latin typeface="Arno Pro Light Display" pitchFamily="18" charset="0"/>
            </a:endParaRPr>
          </a:p>
        </p:txBody>
      </p:sp>
      <p:sp>
        <p:nvSpPr>
          <p:cNvPr id="7" name="TextBox 6"/>
          <p:cNvSpPr txBox="1"/>
          <p:nvPr/>
        </p:nvSpPr>
        <p:spPr>
          <a:xfrm>
            <a:off x="285720" y="3214686"/>
            <a:ext cx="3143272" cy="923330"/>
          </a:xfrm>
          <a:prstGeom prst="rect">
            <a:avLst/>
          </a:prstGeom>
          <a:noFill/>
        </p:spPr>
        <p:txBody>
          <a:bodyPr wrap="square" rtlCol="0">
            <a:spAutoFit/>
          </a:bodyPr>
          <a:lstStyle/>
          <a:p>
            <a:r>
              <a:rPr lang="en-AU" dirty="0" smtClean="0">
                <a:latin typeface="Arno Pro Light Display" pitchFamily="18" charset="0"/>
              </a:rPr>
              <a:t>This software allows the employer to check on the employee to make sure there is no misuse of property. </a:t>
            </a:r>
            <a:endParaRPr lang="en-AU" dirty="0">
              <a:latin typeface="Arno Pro Light Display" pitchFamily="18" charset="0"/>
            </a:endParaRPr>
          </a:p>
        </p:txBody>
      </p:sp>
      <p:sp>
        <p:nvSpPr>
          <p:cNvPr id="8" name="TextBox 7"/>
          <p:cNvSpPr txBox="1"/>
          <p:nvPr/>
        </p:nvSpPr>
        <p:spPr>
          <a:xfrm>
            <a:off x="214282" y="4214818"/>
            <a:ext cx="6000792" cy="1938992"/>
          </a:xfrm>
          <a:prstGeom prst="rect">
            <a:avLst/>
          </a:prstGeom>
          <a:noFill/>
        </p:spPr>
        <p:txBody>
          <a:bodyPr wrap="square" rtlCol="0">
            <a:spAutoFit/>
          </a:bodyPr>
          <a:lstStyle/>
          <a:p>
            <a:r>
              <a:rPr lang="en-AU" sz="2000" dirty="0" smtClean="0">
                <a:latin typeface="Arno Pro Light Display" pitchFamily="18" charset="0"/>
              </a:rPr>
              <a:t>Does the Employer have the right to read employee messages?? </a:t>
            </a:r>
          </a:p>
          <a:p>
            <a:r>
              <a:rPr lang="en-AU" sz="2000" dirty="0" smtClean="0">
                <a:latin typeface="Arno Pro Light Display" pitchFamily="18" charset="0"/>
              </a:rPr>
              <a:t>One survey has been brought up that more than 73% of company's search and read employee files voice mail email web connections and other network and communications.</a:t>
            </a:r>
          </a:p>
          <a:p>
            <a:r>
              <a:rPr lang="en-AU" sz="2000" dirty="0" smtClean="0">
                <a:latin typeface="Arno Pro Light Display" pitchFamily="18" charset="0"/>
              </a:rPr>
              <a:t>25% of company’s have fired employees for misusing communications technology.</a:t>
            </a:r>
            <a:endParaRPr lang="en-AU" sz="2000" dirty="0">
              <a:latin typeface="Arno Pro Light Display" pitchFamily="18" charset="0"/>
            </a:endParaRPr>
          </a:p>
        </p:txBody>
      </p:sp>
      <p:sp>
        <p:nvSpPr>
          <p:cNvPr id="9" name="TextBox 8"/>
          <p:cNvSpPr txBox="1"/>
          <p:nvPr/>
        </p:nvSpPr>
        <p:spPr>
          <a:xfrm>
            <a:off x="6429356" y="4429132"/>
            <a:ext cx="2714644" cy="1477328"/>
          </a:xfrm>
          <a:prstGeom prst="rect">
            <a:avLst/>
          </a:prstGeom>
          <a:noFill/>
        </p:spPr>
        <p:txBody>
          <a:bodyPr wrap="square" rtlCol="0">
            <a:spAutoFit/>
          </a:bodyPr>
          <a:lstStyle/>
          <a:p>
            <a:r>
              <a:rPr lang="en-AU" dirty="0" smtClean="0">
                <a:latin typeface="Arno Pro Light Display" pitchFamily="18" charset="0"/>
              </a:rPr>
              <a:t>Do you think they need policy?</a:t>
            </a:r>
          </a:p>
          <a:p>
            <a:r>
              <a:rPr lang="en-AU" dirty="0" smtClean="0">
                <a:latin typeface="Arno Pro Light Display" pitchFamily="18" charset="0"/>
              </a:rPr>
              <a:t>Some Employees feel under the threat of being monitored and feel they have the right to some </a:t>
            </a:r>
            <a:r>
              <a:rPr lang="en-AU" dirty="0" smtClean="0">
                <a:latin typeface="Arno Pro Light Display" pitchFamily="18" charset="0"/>
              </a:rPr>
              <a:t>privacy.</a:t>
            </a:r>
            <a:endParaRPr lang="en-AU" dirty="0">
              <a:latin typeface="Arno Pro Light Display"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000082"/>
            </a:gs>
            <a:gs pos="30000">
              <a:srgbClr val="66008F"/>
            </a:gs>
            <a:gs pos="64999">
              <a:srgbClr val="BA0066"/>
            </a:gs>
            <a:gs pos="89999">
              <a:srgbClr val="FF0000"/>
            </a:gs>
            <a:gs pos="100000">
              <a:srgbClr val="FF82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000" dirty="0" smtClean="0">
                <a:latin typeface="Hobo Std" pitchFamily="50" charset="0"/>
              </a:rPr>
              <a:t>RFID Tags</a:t>
            </a:r>
            <a:endParaRPr lang="en-AU" sz="6000" dirty="0">
              <a:latin typeface="Hobo Std" pitchFamily="50" charset="0"/>
            </a:endParaRPr>
          </a:p>
        </p:txBody>
      </p:sp>
      <p:sp>
        <p:nvSpPr>
          <p:cNvPr id="3" name="Content Placeholder 2"/>
          <p:cNvSpPr>
            <a:spLocks noGrp="1"/>
          </p:cNvSpPr>
          <p:nvPr>
            <p:ph idx="1"/>
          </p:nvPr>
        </p:nvSpPr>
        <p:spPr>
          <a:xfrm>
            <a:off x="214282" y="1571612"/>
            <a:ext cx="3900486" cy="4829196"/>
          </a:xfrm>
        </p:spPr>
        <p:txBody>
          <a:bodyPr>
            <a:normAutofit/>
          </a:bodyPr>
          <a:lstStyle/>
          <a:p>
            <a:pPr>
              <a:buNone/>
            </a:pPr>
            <a:r>
              <a:rPr lang="en-AU" sz="2500" dirty="0" smtClean="0">
                <a:latin typeface="Arno Pro Light Display" pitchFamily="18" charset="0"/>
              </a:rPr>
              <a:t>RFID (Radio Frequency IDentification).</a:t>
            </a:r>
          </a:p>
          <a:p>
            <a:pPr>
              <a:buNone/>
            </a:pPr>
            <a:r>
              <a:rPr lang="en-AU" sz="2500" dirty="0" smtClean="0">
                <a:latin typeface="Arno Pro Light Display" pitchFamily="18" charset="0"/>
              </a:rPr>
              <a:t>In work employers are RFID tagging so they can be monitored when they walk from one place to another. Some schools did an experiment with the RFID tags in student cards to monitor the students as they walk around in and outside of </a:t>
            </a:r>
            <a:r>
              <a:rPr lang="en-AU" sz="2500" dirty="0" smtClean="0">
                <a:latin typeface="Arno Pro Light Display" pitchFamily="18" charset="0"/>
              </a:rPr>
              <a:t>school. </a:t>
            </a:r>
            <a:endParaRPr lang="en-AU" sz="2500" dirty="0" smtClean="0">
              <a:latin typeface="Arno Pro Light Display" pitchFamily="18" charset="0"/>
            </a:endParaRPr>
          </a:p>
        </p:txBody>
      </p:sp>
      <p:pic>
        <p:nvPicPr>
          <p:cNvPr id="1026" name="Picture 2" descr="U:\070629_set-it-free-gps.gif"/>
          <p:cNvPicPr>
            <a:picLocks noChangeAspect="1" noChangeArrowheads="1"/>
          </p:cNvPicPr>
          <p:nvPr/>
        </p:nvPicPr>
        <p:blipFill>
          <a:blip r:embed="rId2"/>
          <a:srcRect/>
          <a:stretch>
            <a:fillRect/>
          </a:stretch>
        </p:blipFill>
        <p:spPr bwMode="auto">
          <a:xfrm>
            <a:off x="4287648" y="1500174"/>
            <a:ext cx="4470590" cy="2500330"/>
          </a:xfrm>
          <a:prstGeom prst="rect">
            <a:avLst/>
          </a:prstGeom>
          <a:noFill/>
        </p:spPr>
      </p:pic>
      <p:sp>
        <p:nvSpPr>
          <p:cNvPr id="6" name="TextBox 5"/>
          <p:cNvSpPr txBox="1"/>
          <p:nvPr/>
        </p:nvSpPr>
        <p:spPr>
          <a:xfrm>
            <a:off x="4071934" y="4286256"/>
            <a:ext cx="4714908" cy="2308324"/>
          </a:xfrm>
          <a:prstGeom prst="rect">
            <a:avLst/>
          </a:prstGeom>
          <a:noFill/>
        </p:spPr>
        <p:txBody>
          <a:bodyPr wrap="square" rtlCol="0">
            <a:spAutoFit/>
          </a:bodyPr>
          <a:lstStyle/>
          <a:p>
            <a:pPr>
              <a:buNone/>
            </a:pPr>
            <a:r>
              <a:rPr lang="en-AU" sz="2400" dirty="0" smtClean="0">
                <a:latin typeface="Arno Pro Light Display" pitchFamily="18" charset="0"/>
              </a:rPr>
              <a:t>Tags are easily inserted into Id cards, Credit cards, drivers licence, animals and passports.  Much more powerful radio tags are used to monitor prisoners who have been allowed to do a little bit of there sentence at home, if they leave the area, the tag will tell them.</a:t>
            </a:r>
            <a:endParaRPr lang="en-AU" sz="2400" dirty="0">
              <a:latin typeface="Arno Pro Light Display"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FFFF00"/>
            </a:gs>
            <a:gs pos="45000">
              <a:srgbClr val="FF7A00"/>
            </a:gs>
            <a:gs pos="70000">
              <a:srgbClr val="FF0300"/>
            </a:gs>
            <a:gs pos="100000">
              <a:srgbClr val="4D0808"/>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5400" dirty="0" smtClean="0">
                <a:latin typeface="Hobo Std" pitchFamily="50" charset="0"/>
              </a:rPr>
              <a:t>Monitoring In Public Places</a:t>
            </a:r>
            <a:endParaRPr lang="en-AU" sz="5400" dirty="0">
              <a:latin typeface="Hobo Std" pitchFamily="50" charset="0"/>
            </a:endParaRPr>
          </a:p>
        </p:txBody>
      </p:sp>
      <p:sp>
        <p:nvSpPr>
          <p:cNvPr id="3" name="Content Placeholder 2"/>
          <p:cNvSpPr>
            <a:spLocks noGrp="1"/>
          </p:cNvSpPr>
          <p:nvPr>
            <p:ph idx="1"/>
          </p:nvPr>
        </p:nvSpPr>
        <p:spPr>
          <a:xfrm>
            <a:off x="457200" y="1600200"/>
            <a:ext cx="4114800" cy="4525963"/>
          </a:xfrm>
        </p:spPr>
        <p:txBody>
          <a:bodyPr>
            <a:normAutofit fontScale="70000" lnSpcReduction="20000"/>
          </a:bodyPr>
          <a:lstStyle/>
          <a:p>
            <a:pPr>
              <a:buNone/>
            </a:pPr>
            <a:r>
              <a:rPr lang="en-AU" dirty="0" smtClean="0">
                <a:latin typeface="Arno Pro Light Display" pitchFamily="18" charset="0"/>
              </a:rPr>
              <a:t>In airports and public transport and entrance to buildings and other facilities, closed circuit TV has been installed. The purpose of CC TV is to minimize robbery and terrorism, 300 000 cameras are in operation in Britain, in London all traffic in and out of the central city is monitored and made to pay a fee. Mobile phones can now be tracked if they are switched on as each cell is the system registers when a person moves from one part of a city to another, many people are sensitive the issue of privacy because of who has access to it and what other people will make of it.   </a:t>
            </a:r>
            <a:endParaRPr lang="en-AU" dirty="0">
              <a:latin typeface="Arno Pro Light Display" pitchFamily="18" charset="0"/>
            </a:endParaRPr>
          </a:p>
        </p:txBody>
      </p:sp>
      <p:pic>
        <p:nvPicPr>
          <p:cNvPr id="2050" name="Picture 2" descr="http://www.conita.com/files.php?file=aaa_793036720.jpg"/>
          <p:cNvPicPr>
            <a:picLocks noChangeAspect="1" noChangeArrowheads="1"/>
          </p:cNvPicPr>
          <p:nvPr/>
        </p:nvPicPr>
        <p:blipFill>
          <a:blip r:embed="rId2"/>
          <a:srcRect/>
          <a:stretch>
            <a:fillRect/>
          </a:stretch>
        </p:blipFill>
        <p:spPr bwMode="auto">
          <a:xfrm>
            <a:off x="4929190" y="1714488"/>
            <a:ext cx="3786214" cy="442915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000" dirty="0" smtClean="0">
                <a:latin typeface="Hobo Std" pitchFamily="50" charset="0"/>
              </a:rPr>
              <a:t>GPS Tracking</a:t>
            </a:r>
            <a:endParaRPr lang="en-AU" sz="6000" dirty="0">
              <a:latin typeface="Hobo Std" pitchFamily="50" charset="0"/>
            </a:endParaRPr>
          </a:p>
        </p:txBody>
      </p:sp>
      <p:sp>
        <p:nvSpPr>
          <p:cNvPr id="3" name="Content Placeholder 2"/>
          <p:cNvSpPr>
            <a:spLocks noGrp="1"/>
          </p:cNvSpPr>
          <p:nvPr>
            <p:ph idx="1"/>
          </p:nvPr>
        </p:nvSpPr>
        <p:spPr>
          <a:xfrm>
            <a:off x="428596" y="1643050"/>
            <a:ext cx="3257544" cy="2928958"/>
          </a:xfrm>
        </p:spPr>
        <p:txBody>
          <a:bodyPr>
            <a:normAutofit fontScale="40000" lnSpcReduction="20000"/>
          </a:bodyPr>
          <a:lstStyle/>
          <a:p>
            <a:pPr>
              <a:buNone/>
            </a:pPr>
            <a:r>
              <a:rPr lang="en-AU" sz="5000" dirty="0" smtClean="0"/>
              <a:t>	</a:t>
            </a:r>
            <a:r>
              <a:rPr lang="en-AU" sz="5000" dirty="0" smtClean="0">
                <a:latin typeface="Arno Pro Light Display" pitchFamily="18" charset="0"/>
              </a:rPr>
              <a:t>GPS tracking is used to monitor and investigate work. Its has a system satellite technology and the latest mapping software to track personal and company vehicles secretly, providing vehicle movements with or without driver knowledge.</a:t>
            </a:r>
          </a:p>
          <a:p>
            <a:pPr>
              <a:buNone/>
            </a:pPr>
            <a:endParaRPr lang="en-AU" dirty="0" smtClean="0"/>
          </a:p>
          <a:p>
            <a:pPr>
              <a:buNone/>
            </a:pPr>
            <a:endParaRPr lang="en-AU" dirty="0" smtClean="0"/>
          </a:p>
          <a:p>
            <a:pPr>
              <a:buNone/>
            </a:pPr>
            <a:r>
              <a:rPr lang="en-AU" dirty="0" smtClean="0"/>
              <a:t> </a:t>
            </a:r>
            <a:endParaRPr lang="en-AU" dirty="0"/>
          </a:p>
        </p:txBody>
      </p:sp>
      <p:sp>
        <p:nvSpPr>
          <p:cNvPr id="5" name="TextBox 4"/>
          <p:cNvSpPr txBox="1"/>
          <p:nvPr/>
        </p:nvSpPr>
        <p:spPr>
          <a:xfrm>
            <a:off x="857224" y="4071942"/>
            <a:ext cx="2500330" cy="2554545"/>
          </a:xfrm>
          <a:prstGeom prst="rect">
            <a:avLst/>
          </a:prstGeom>
          <a:noFill/>
        </p:spPr>
        <p:txBody>
          <a:bodyPr wrap="square" rtlCol="0">
            <a:spAutoFit/>
          </a:bodyPr>
          <a:lstStyle/>
          <a:p>
            <a:pPr>
              <a:buNone/>
            </a:pPr>
            <a:r>
              <a:rPr lang="en-AU" sz="2000" dirty="0" smtClean="0">
                <a:latin typeface="Arno Pro Light Display" pitchFamily="18" charset="0"/>
              </a:rPr>
              <a:t>A driver could make a stop to pick up a coffee or drink or even go to the toilet and the employer can question the driver about it later. </a:t>
            </a:r>
          </a:p>
          <a:p>
            <a:pPr>
              <a:buNone/>
            </a:pPr>
            <a:r>
              <a:rPr lang="en-AU" sz="2000" dirty="0" smtClean="0">
                <a:latin typeface="Arno Pro Light Display" pitchFamily="18" charset="0"/>
              </a:rPr>
              <a:t>Do you think this is breaking a privacy act for the driver?</a:t>
            </a:r>
            <a:endParaRPr lang="en-AU" sz="2000" dirty="0" smtClean="0">
              <a:latin typeface="Arno Pro Light Display" pitchFamily="18" charset="0"/>
            </a:endParaRPr>
          </a:p>
        </p:txBody>
      </p:sp>
      <p:pic>
        <p:nvPicPr>
          <p:cNvPr id="18434" name="Picture 2" descr="http://gizmodo.com/assets/resources/2007/10/gps_vs_radar.jpg"/>
          <p:cNvPicPr>
            <a:picLocks noChangeAspect="1" noChangeArrowheads="1"/>
          </p:cNvPicPr>
          <p:nvPr/>
        </p:nvPicPr>
        <p:blipFill>
          <a:blip r:embed="rId2"/>
          <a:srcRect/>
          <a:stretch>
            <a:fillRect/>
          </a:stretch>
        </p:blipFill>
        <p:spPr bwMode="auto">
          <a:xfrm>
            <a:off x="3786182" y="2285992"/>
            <a:ext cx="4552950" cy="341947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73000">
              <a:srgbClr val="FF99CC"/>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4800" dirty="0" smtClean="0">
                <a:latin typeface="Hobo Std" pitchFamily="50" charset="0"/>
              </a:rPr>
              <a:t>Mobile Phones With Cameras</a:t>
            </a:r>
            <a:endParaRPr lang="en-AU" sz="4800" dirty="0">
              <a:latin typeface="Hobo Std" pitchFamily="50" charset="0"/>
            </a:endParaRPr>
          </a:p>
        </p:txBody>
      </p:sp>
      <p:sp>
        <p:nvSpPr>
          <p:cNvPr id="3" name="Content Placeholder 2"/>
          <p:cNvSpPr>
            <a:spLocks noGrp="1"/>
          </p:cNvSpPr>
          <p:nvPr>
            <p:ph idx="1"/>
          </p:nvPr>
        </p:nvSpPr>
        <p:spPr>
          <a:xfrm>
            <a:off x="457200" y="1600201"/>
            <a:ext cx="3686172" cy="4257692"/>
          </a:xfrm>
        </p:spPr>
        <p:txBody>
          <a:bodyPr>
            <a:noAutofit/>
          </a:bodyPr>
          <a:lstStyle/>
          <a:p>
            <a:pPr>
              <a:buNone/>
            </a:pPr>
            <a:r>
              <a:rPr lang="en-AU" sz="2200" dirty="0" smtClean="0">
                <a:latin typeface="Arno Pro Light Display" pitchFamily="18" charset="0"/>
              </a:rPr>
              <a:t>This type of technology has become very popular and fun to use , but sometimes people are use camera phones to take pictures of changed rooms, on the beach, in a classroom or even in a office or conference and this investigation has been called spying or harassment. This device can even be linked to the internet just as surveillance cameras. This monitoring is growing exclusively and is been used in kindergartens.</a:t>
            </a:r>
            <a:endParaRPr lang="en-AU" sz="2200" dirty="0">
              <a:latin typeface="Arno Pro Light Display" pitchFamily="18" charset="0"/>
            </a:endParaRPr>
          </a:p>
        </p:txBody>
      </p:sp>
      <p:pic>
        <p:nvPicPr>
          <p:cNvPr id="19458" name="Picture 2" descr="http://www.chrismadden.co.uk/cell-phone-cartoons/camera-phone-first.jpg"/>
          <p:cNvPicPr>
            <a:picLocks noChangeAspect="1" noChangeArrowheads="1"/>
          </p:cNvPicPr>
          <p:nvPr/>
        </p:nvPicPr>
        <p:blipFill>
          <a:blip r:embed="rId2"/>
          <a:srcRect/>
          <a:stretch>
            <a:fillRect/>
          </a:stretch>
        </p:blipFill>
        <p:spPr bwMode="auto">
          <a:xfrm>
            <a:off x="4357686" y="1571611"/>
            <a:ext cx="3571900" cy="4976331"/>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492</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Electronic Monitoring</vt:lpstr>
      <vt:lpstr>Electronic Monitoring</vt:lpstr>
      <vt:lpstr>Employee Monitoring</vt:lpstr>
      <vt:lpstr>RFID Tags</vt:lpstr>
      <vt:lpstr>Monitoring In Public Places</vt:lpstr>
      <vt:lpstr>GPS Tracking</vt:lpstr>
      <vt:lpstr>Mobile Phones With Cameras</vt:lpstr>
    </vt:vector>
  </TitlesOfParts>
  <Company>Narre Warren South P-12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Monitoring</dc:title>
  <dc:creator>user</dc:creator>
  <cp:lastModifiedBy>user</cp:lastModifiedBy>
  <cp:revision>25</cp:revision>
  <dcterms:created xsi:type="dcterms:W3CDTF">2009-05-19T02:02:08Z</dcterms:created>
  <dcterms:modified xsi:type="dcterms:W3CDTF">2009-05-21T00:41:11Z</dcterms:modified>
</cp:coreProperties>
</file>